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350" r:id="rId6"/>
    <p:sldId id="351" r:id="rId7"/>
    <p:sldId id="336" r:id="rId8"/>
    <p:sldId id="344" r:id="rId9"/>
    <p:sldId id="346" r:id="rId10"/>
    <p:sldId id="347" r:id="rId11"/>
    <p:sldId id="348" r:id="rId12"/>
    <p:sldId id="356" r:id="rId13"/>
    <p:sldId id="364" r:id="rId14"/>
    <p:sldId id="365" r:id="rId15"/>
    <p:sldId id="363" r:id="rId16"/>
    <p:sldId id="357" r:id="rId17"/>
    <p:sldId id="358" r:id="rId18"/>
    <p:sldId id="359" r:id="rId19"/>
    <p:sldId id="361" r:id="rId20"/>
    <p:sldId id="362" r:id="rId21"/>
    <p:sldId id="353" r:id="rId22"/>
    <p:sldId id="354" r:id="rId23"/>
    <p:sldId id="355" r:id="rId24"/>
    <p:sldId id="340" r:id="rId25"/>
    <p:sldId id="338" r:id="rId26"/>
    <p:sldId id="341" r:id="rId27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34"/>
    <p:restoredTop sz="94570"/>
  </p:normalViewPr>
  <p:slideViewPr>
    <p:cSldViewPr>
      <p:cViewPr varScale="1">
        <p:scale>
          <a:sx n="142" d="100"/>
          <a:sy n="142" d="100"/>
        </p:scale>
        <p:origin x="1528" y="19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헬스장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운동기구 사용 감지 서비스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2020105577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강동규</a:t>
            </a:r>
            <a:endParaRPr sz="2400" i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6960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이벤트 </a:t>
            </a:r>
            <a:r>
              <a:rPr lang="ko-KR" altLang="en-US" sz="1200" i="1" spc="-5" dirty="0" err="1">
                <a:solidFill>
                  <a:srgbClr val="FF0000"/>
                </a:solidFill>
                <a:latin typeface="+mn-ea"/>
                <a:cs typeface="Malgun Gothic"/>
              </a:rPr>
              <a:t>서치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 및 필터링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36960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장비 추가 및 사용자 추가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1CC51-1C38-594E-8949-163D862D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1" y="1827803"/>
            <a:ext cx="3962116" cy="1524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BFBE0-2A29-D4B0-9EB4-D897FA0BB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752600"/>
            <a:ext cx="2750515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CB4CE-D997-5DF4-50D8-983BFECC5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642" y="1752600"/>
            <a:ext cx="2353400" cy="266065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642963D-DE3F-B100-91B8-1739D018C748}"/>
              </a:ext>
            </a:extLst>
          </p:cNvPr>
          <p:cNvSpPr txBox="1">
            <a:spLocks/>
          </p:cNvSpPr>
          <p:nvPr/>
        </p:nvSpPr>
        <p:spPr>
          <a:xfrm>
            <a:off x="454581" y="3660592"/>
            <a:ext cx="4309110" cy="1369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2-7.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이벤트 디테일</a:t>
            </a: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이벤트 디테일 정보 확인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2FF646-4D72-AC67-B87E-39BB21756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01" y="4345395"/>
            <a:ext cx="4368246" cy="20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29522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Gulim"/>
              </a:rPr>
              <a:t>Event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Gulim"/>
              </a:rPr>
              <a:t> 사용 시작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Gulim"/>
              </a:rPr>
              <a:t>/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Gulim"/>
              </a:rPr>
              <a:t>종료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 err="1">
                <a:solidFill>
                  <a:srgbClr val="FF0000"/>
                </a:solidFill>
                <a:latin typeface="+mn-ea"/>
                <a:cs typeface="Gulim"/>
              </a:rPr>
              <a:t>리스트뷰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850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Api 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활용하여 이미지 획득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220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실시간 기구 사용 여부 파악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	</a:t>
            </a: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0054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운동기구 사용 통계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Gulim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FB6EF-E0C6-F28A-FC94-33D2DB66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47800"/>
            <a:ext cx="1785974" cy="2397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B0CAD2-D22C-6276-1E61-6F63A93B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45" y="1935524"/>
            <a:ext cx="3886200" cy="1987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65A3D-88E3-0B92-ABD8-A66817E5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25" y="4419775"/>
            <a:ext cx="1785974" cy="2341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9286FD-AFD6-10CA-9BE6-6CB800309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118796"/>
            <a:ext cx="1285584" cy="25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734BA-5058-5281-48AB-B23A054D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A4E96A2-56CD-CFCD-0FC3-A845F2D87485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90946B7-7C92-2508-8099-F0F54BA50C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52D82-FAAD-96E6-1C9C-A7DB3DB9001F}"/>
              </a:ext>
            </a:extLst>
          </p:cNvPr>
          <p:cNvSpPr txBox="1"/>
          <p:nvPr/>
        </p:nvSpPr>
        <p:spPr>
          <a:xfrm>
            <a:off x="3429000" y="1905000"/>
            <a:ext cx="6400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 시나리오</a:t>
            </a:r>
            <a:endParaRPr lang="en-US" altLang="ko-KR" dirty="0"/>
          </a:p>
          <a:p>
            <a:endParaRPr lang="en-KR" dirty="0"/>
          </a:p>
          <a:p>
            <a:r>
              <a:rPr lang="en-KR" dirty="0"/>
              <a:t>- </a:t>
            </a:r>
            <a:r>
              <a:rPr lang="ko-KR" altLang="en-US" dirty="0"/>
              <a:t>관리자</a:t>
            </a:r>
            <a:r>
              <a:rPr lang="en-KR" dirty="0"/>
              <a:t>는 </a:t>
            </a:r>
            <a:r>
              <a:rPr lang="ko-KR" altLang="en-US" dirty="0"/>
              <a:t>웹</a:t>
            </a:r>
            <a:r>
              <a:rPr lang="en-KR" dirty="0"/>
              <a:t>을 실행한다.</a:t>
            </a:r>
          </a:p>
          <a:p>
            <a:r>
              <a:rPr lang="en-KR" dirty="0"/>
              <a:t>- 최초 실행 시 보안키 입력 화면이 나온다.</a:t>
            </a:r>
          </a:p>
          <a:p>
            <a:r>
              <a:rPr lang="en-KR" dirty="0"/>
              <a:t>- 관리자는 서버에서 </a:t>
            </a:r>
            <a:r>
              <a:rPr lang="ko-KR" altLang="en-US" dirty="0"/>
              <a:t>발급한</a:t>
            </a:r>
            <a:r>
              <a:rPr lang="en-KR" dirty="0"/>
              <a:t> security_key를 입력하고 로그인 버튼을 누른다.</a:t>
            </a:r>
          </a:p>
          <a:p>
            <a:r>
              <a:rPr lang="en-KR" dirty="0"/>
              <a:t>- 서버에서 검증 후, 성공하면 기구 목록 화면으로 </a:t>
            </a:r>
            <a:r>
              <a:rPr lang="ko-KR" altLang="en-US" dirty="0"/>
              <a:t>이동한다</a:t>
            </a:r>
            <a:r>
              <a:rPr lang="en-US" altLang="ko-KR" dirty="0"/>
              <a:t>.</a:t>
            </a:r>
            <a:endParaRPr lang="en-KR" dirty="0"/>
          </a:p>
          <a:p>
            <a:r>
              <a:rPr lang="en-KR" dirty="0"/>
              <a:t>- 이후부터는 앱 실행 시 자동으로 해당 키로 인증을 시도한다.</a:t>
            </a:r>
          </a:p>
          <a:p>
            <a:r>
              <a:rPr lang="en-KR" dirty="0"/>
              <a:t>UI 구성 예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3A936-0780-5FF5-0400-3393C940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75" r="33333"/>
          <a:stretch>
            <a:fillRect/>
          </a:stretch>
        </p:blipFill>
        <p:spPr>
          <a:xfrm>
            <a:off x="762000" y="1507760"/>
            <a:ext cx="2362200" cy="38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4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1626C-10D1-D55E-D5C3-5E33AB4C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9B08411-E719-CD48-D9C6-5E690F86250C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C38E508-7539-773B-E541-CE3F5C3EF3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F1EDAA-094B-B878-AB14-895C39B3170B}"/>
              </a:ext>
            </a:extLst>
          </p:cNvPr>
          <p:cNvSpPr txBox="1"/>
          <p:nvPr/>
        </p:nvSpPr>
        <p:spPr>
          <a:xfrm>
            <a:off x="5318760" y="1981200"/>
            <a:ext cx="4495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운동기구 관리</a:t>
            </a:r>
            <a:endParaRPr lang="en-US" altLang="ko-KR" dirty="0"/>
          </a:p>
          <a:p>
            <a:endParaRPr lang="en-KR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운동 기구를 가리키는 카메라마다의 기구</a:t>
            </a:r>
            <a:r>
              <a:rPr lang="en-US" altLang="ko-KR" dirty="0"/>
              <a:t>,</a:t>
            </a:r>
            <a:r>
              <a:rPr lang="ko-KR" altLang="en-US" dirty="0"/>
              <a:t> 위치 등을 기록한다</a:t>
            </a:r>
            <a:r>
              <a:rPr lang="en-US" altLang="ko-KR" dirty="0"/>
              <a:t>.</a:t>
            </a:r>
            <a:endParaRPr lang="en-KR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기구를 추가할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91D54-8100-6877-CFA0-214268BA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19200"/>
            <a:ext cx="4994591" cy="2862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8F07F-D12A-E309-C2AA-EEF950EC8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85" y="3144870"/>
            <a:ext cx="275051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5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6A0C-CF26-28D5-D652-0FE425B09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6628842-CEE4-4573-6274-1CD9CD760F6A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A304B70-17C8-218C-C487-CF970E381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B9DA88-DC03-2423-5313-2958379F4236}"/>
              </a:ext>
            </a:extLst>
          </p:cNvPr>
          <p:cNvSpPr txBox="1"/>
          <p:nvPr/>
        </p:nvSpPr>
        <p:spPr>
          <a:xfrm>
            <a:off x="5318760" y="1981200"/>
            <a:ext cx="4495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사용자 관리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해당 서비스를 사용할 수 있도록 사용자 권한을 부여할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사용자를 추가</a:t>
            </a:r>
            <a:r>
              <a:rPr lang="en-US" altLang="ko-KR" dirty="0"/>
              <a:t>,</a:t>
            </a:r>
            <a:r>
              <a:rPr lang="ko-KR" altLang="en-US" dirty="0"/>
              <a:t> 삭제할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8876E-2567-120E-AEC5-A2B7980C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18794"/>
            <a:ext cx="4868268" cy="153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FD9AE-85A0-A23F-BAAB-884ABB04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29" y="3200400"/>
            <a:ext cx="2353400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0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7F12B-599B-DF61-863D-4AF5D3843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2AFEC27-3A00-435F-F35E-E7CC886FCEB6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611DEB7-2238-EE9D-2521-CC2D9F9DE3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510D3-4F3B-BA40-5896-85683C271BFB}"/>
              </a:ext>
            </a:extLst>
          </p:cNvPr>
          <p:cNvSpPr txBox="1"/>
          <p:nvPr/>
        </p:nvSpPr>
        <p:spPr>
          <a:xfrm>
            <a:off x="3429000" y="1905000"/>
            <a:ext cx="6400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로그인 시나리오</a:t>
            </a:r>
            <a:endParaRPr lang="en-US" altLang="ko-KR" dirty="0"/>
          </a:p>
          <a:p>
            <a:endParaRPr lang="en-KR" dirty="0"/>
          </a:p>
          <a:p>
            <a:r>
              <a:rPr lang="en-KR" dirty="0"/>
              <a:t>- 사용자는 앱을 실행한다.</a:t>
            </a:r>
          </a:p>
          <a:p>
            <a:r>
              <a:rPr lang="en-KR" dirty="0"/>
              <a:t>- 최초 실행 시 보안키 입력 화면이 나온다.</a:t>
            </a:r>
          </a:p>
          <a:p>
            <a:r>
              <a:rPr lang="en-KR" dirty="0"/>
              <a:t>- </a:t>
            </a:r>
            <a:r>
              <a:rPr lang="ko-KR" altLang="en-US" dirty="0"/>
              <a:t>사용자</a:t>
            </a:r>
            <a:r>
              <a:rPr lang="en-KR" dirty="0"/>
              <a:t>는 서버에서 발급받은 security_key를 입력하고 로그인 버튼을 누른다.</a:t>
            </a:r>
          </a:p>
          <a:p>
            <a:r>
              <a:rPr lang="en-KR" dirty="0"/>
              <a:t>- 서버에서 검증 후, 성공하면 기구 목록 화면으로 이동하고 키는 로컬에 저장된다.</a:t>
            </a:r>
          </a:p>
          <a:p>
            <a:r>
              <a:rPr lang="en-KR" dirty="0"/>
              <a:t>- 이후부터는 앱 실행 시 자동으로 해당 키로 인증을 시도한다.</a:t>
            </a:r>
          </a:p>
          <a:p>
            <a:r>
              <a:rPr lang="en-KR" dirty="0"/>
              <a:t>UI 구성 예</a:t>
            </a:r>
          </a:p>
          <a:p>
            <a:r>
              <a:rPr lang="en-KR" dirty="0"/>
              <a:t>- 화면: 로그인</a:t>
            </a:r>
          </a:p>
          <a:p>
            <a:r>
              <a:rPr lang="en-KR" dirty="0"/>
              <a:t>	- 상단: 앱 타이틀</a:t>
            </a:r>
          </a:p>
          <a:p>
            <a:r>
              <a:rPr lang="en-KR" dirty="0"/>
              <a:t>	- 중앙: 보안키 입력 필드</a:t>
            </a:r>
          </a:p>
          <a:p>
            <a:r>
              <a:rPr lang="en-KR" dirty="0"/>
              <a:t>	- 하단: 로그인 버튼, 간단 안내 문구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F1A66-D291-051A-38B3-0D329318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1954974" cy="432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96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44B2A-EBD1-A983-AC1C-54F956590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A695230-90EB-DAEC-9332-EBC1564E1796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579EED2-C32B-2E4B-9076-B83B0AB20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F09CA-F000-A4EC-80FE-7176611CE6E3}"/>
              </a:ext>
            </a:extLst>
          </p:cNvPr>
          <p:cNvSpPr txBox="1"/>
          <p:nvPr/>
        </p:nvSpPr>
        <p:spPr>
          <a:xfrm>
            <a:off x="3429000" y="1997839"/>
            <a:ext cx="6248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운동기구 목록 조회 시나리오</a:t>
            </a:r>
            <a:endParaRPr lang="en-US" altLang="ko-KR" dirty="0">
              <a:solidFill>
                <a:srgbClr val="00B050"/>
              </a:solidFill>
            </a:endParaRPr>
          </a:p>
          <a:p>
            <a:endParaRPr lang="en-KR" dirty="0">
              <a:solidFill>
                <a:srgbClr val="00B050"/>
              </a:solidFill>
            </a:endParaRPr>
          </a:p>
          <a:p>
            <a:r>
              <a:rPr lang="en-KR" dirty="0"/>
              <a:t>- 로그인이 완료되면 앱은 운동기구 목록을 가져온다.</a:t>
            </a:r>
          </a:p>
          <a:p>
            <a:r>
              <a:rPr lang="en-KR" dirty="0"/>
              <a:t>- 관리자는 리스트에서 헬스장 내 운동기구 정보를 확인한다.</a:t>
            </a:r>
          </a:p>
          <a:p>
            <a:r>
              <a:rPr lang="en-KR" dirty="0"/>
              <a:t>- 특정 기구를 선택해 해당 기구의 사용 이력을 보고자 한다.</a:t>
            </a:r>
          </a:p>
          <a:p>
            <a:endParaRPr lang="en-KR" dirty="0"/>
          </a:p>
          <a:p>
            <a:r>
              <a:rPr lang="en-KR" dirty="0"/>
              <a:t>- 화면: "운동기구 목록"</a:t>
            </a:r>
          </a:p>
          <a:p>
            <a:r>
              <a:rPr lang="en-KR" dirty="0"/>
              <a:t>	- RecyclerView 리스트</a:t>
            </a:r>
          </a:p>
          <a:p>
            <a:r>
              <a:rPr lang="en-KR" dirty="0"/>
              <a:t>		- 각 아이템: 기구 이름, 위치, 간단 설명</a:t>
            </a:r>
          </a:p>
          <a:p>
            <a:r>
              <a:rPr lang="en-KR" dirty="0"/>
              <a:t>	- 상단: 검색 또는 필터 버튼 (예: 위치별 필터)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4E715-479B-7360-B241-502E65FC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48" y="1371600"/>
            <a:ext cx="261868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2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CD8C6-AF1F-9BA5-437F-C397AA01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EC02F7B-6FDE-8E18-69EA-4B5D17D2E61E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EC74DFE-E7DE-E4F7-DB52-B43F195709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3A424-0205-E17A-A441-39332AFF3E3B}"/>
              </a:ext>
            </a:extLst>
          </p:cNvPr>
          <p:cNvSpPr txBox="1"/>
          <p:nvPr/>
        </p:nvSpPr>
        <p:spPr>
          <a:xfrm>
            <a:off x="3429000" y="1363832"/>
            <a:ext cx="6248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B050"/>
                </a:solidFill>
              </a:rPr>
              <a:t>운동기구 사용 이벤트 리스트 시나리오</a:t>
            </a:r>
            <a:endParaRPr lang="en-KR" dirty="0">
              <a:solidFill>
                <a:srgbClr val="00B050"/>
              </a:solidFill>
            </a:endParaRPr>
          </a:p>
          <a:p>
            <a:endParaRPr lang="en-KR" dirty="0"/>
          </a:p>
          <a:p>
            <a:r>
              <a:rPr lang="en-KR" dirty="0"/>
              <a:t>- 관리자가 ＂</a:t>
            </a:r>
            <a:r>
              <a:rPr lang="ko-KR" altLang="en-US" dirty="0"/>
              <a:t>철봉</a:t>
            </a:r>
            <a:r>
              <a:rPr lang="en-KR" dirty="0"/>
              <a:t> 1번"을 선택하면 API 호출</a:t>
            </a:r>
          </a:p>
          <a:p>
            <a:r>
              <a:rPr lang="en-KR" dirty="0"/>
              <a:t>- 앱은 선택된 기구에 대한 사용 이벤트를 시간 순으로 표시</a:t>
            </a:r>
          </a:p>
          <a:p>
            <a:r>
              <a:rPr lang="en-KR" dirty="0"/>
              <a:t>- 관리자는 특정 날짜의 이벤트들을 스크롤하며 확인</a:t>
            </a:r>
          </a:p>
          <a:p>
            <a:r>
              <a:rPr lang="en-KR" dirty="0"/>
              <a:t>- 이벤트 유형에 따라 표시를 다르게 해 사용 시작과 종료를 쉽게 구분</a:t>
            </a:r>
          </a:p>
          <a:p>
            <a:endParaRPr lang="en-KR" dirty="0"/>
          </a:p>
          <a:p>
            <a:r>
              <a:rPr lang="en-KR" dirty="0"/>
              <a:t>- 화면: </a:t>
            </a:r>
            <a:r>
              <a:rPr lang="ko-KR" altLang="en-US" dirty="0"/>
              <a:t>철봉</a:t>
            </a:r>
            <a:r>
              <a:rPr lang="en-KR" dirty="0"/>
              <a:t> 1번 사용 기록</a:t>
            </a:r>
          </a:p>
          <a:p>
            <a:r>
              <a:rPr lang="en-KR" dirty="0"/>
              <a:t>	- RecyclerView 이미지 리스트</a:t>
            </a:r>
          </a:p>
          <a:p>
            <a:r>
              <a:rPr lang="en-KR" dirty="0"/>
              <a:t>		- 썸네일 이미지</a:t>
            </a:r>
          </a:p>
          <a:p>
            <a:r>
              <a:rPr lang="en-KR" dirty="0"/>
              <a:t>		- event_type 표시 (START / END)</a:t>
            </a:r>
          </a:p>
          <a:p>
            <a:r>
              <a:rPr lang="en-KR" dirty="0"/>
              <a:t>		- captured_at 시간</a:t>
            </a:r>
          </a:p>
          <a:p>
            <a:r>
              <a:rPr lang="en-KR" dirty="0"/>
              <a:t>		- "사용 시작", "사용 종료"</a:t>
            </a:r>
          </a:p>
          <a:p>
            <a:r>
              <a:rPr lang="en-KR" dirty="0"/>
              <a:t>	- 상단: 날짜 범위 필터, event_type 필터</a:t>
            </a:r>
            <a:endParaRPr lang="en-US" dirty="0"/>
          </a:p>
          <a:p>
            <a:r>
              <a:rPr lang="en-US" dirty="0"/>
              <a:t>	</a:t>
            </a:r>
            <a:r>
              <a:rPr lang="ko-KR" altLang="en-US" dirty="0"/>
              <a:t>              </a:t>
            </a:r>
            <a:r>
              <a:rPr lang="en-KR" dirty="0"/>
              <a:t>(START만, END만, 전체)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B63E6-253B-F127-276E-2B812AEAB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1" y="1866859"/>
            <a:ext cx="2729149" cy="35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5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A97E-A82B-CE53-3A17-6BEE06992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4122A00-7C4F-DFA8-D30C-C0F9E1D6135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806358B-295E-B85A-D780-4E9A16B523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8FF15-9A85-BD59-CE04-BCB1F5973C78}"/>
              </a:ext>
            </a:extLst>
          </p:cNvPr>
          <p:cNvSpPr txBox="1"/>
          <p:nvPr/>
        </p:nvSpPr>
        <p:spPr>
          <a:xfrm>
            <a:off x="304800" y="1582340"/>
            <a:ext cx="6553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solidFill>
                  <a:srgbClr val="00B050"/>
                </a:solidFill>
              </a:rPr>
              <a:t>통계 조회 시나리오</a:t>
            </a:r>
            <a:endParaRPr lang="en-KR" dirty="0">
              <a:solidFill>
                <a:srgbClr val="00B050"/>
              </a:solidFill>
            </a:endParaRPr>
          </a:p>
          <a:p>
            <a:pPr algn="just"/>
            <a:endParaRPr lang="en-KR" dirty="0"/>
          </a:p>
          <a:p>
            <a:pPr algn="just"/>
            <a:r>
              <a:rPr lang="en-KR" dirty="0"/>
              <a:t>- </a:t>
            </a:r>
            <a:r>
              <a:rPr lang="ko-KR" altLang="en-US" dirty="0"/>
              <a:t>사용자가 </a:t>
            </a:r>
            <a:r>
              <a:rPr lang="en-KR" dirty="0"/>
              <a:t>통계 탭을 선택한다.</a:t>
            </a:r>
          </a:p>
          <a:p>
            <a:pPr algn="just"/>
            <a:r>
              <a:rPr lang="en-KR" dirty="0"/>
              <a:t>- 특정 기간(예: 지난 7일)을 선택한다.</a:t>
            </a:r>
          </a:p>
          <a:p>
            <a:pPr algn="just"/>
            <a:r>
              <a:rPr lang="en-KR" dirty="0"/>
              <a:t>- 앱은 통계 API를 호출하여</a:t>
            </a:r>
          </a:p>
          <a:p>
            <a:pPr algn="just"/>
            <a:r>
              <a:rPr lang="en-KR" dirty="0"/>
              <a:t>	- 기구별 사용 횟수</a:t>
            </a:r>
          </a:p>
          <a:p>
            <a:pPr algn="just"/>
            <a:r>
              <a:rPr lang="en-KR" dirty="0"/>
              <a:t>	- 가장 붐비는 시간대</a:t>
            </a:r>
            <a:r>
              <a:rPr lang="ko-KR" altLang="en-US" dirty="0"/>
              <a:t> </a:t>
            </a:r>
            <a:r>
              <a:rPr lang="en-KR" dirty="0"/>
              <a:t>등을 받아와 그래프로 표시한다.</a:t>
            </a:r>
          </a:p>
          <a:p>
            <a:pPr algn="just"/>
            <a:r>
              <a:rPr lang="en-KR" dirty="0"/>
              <a:t>- 이를 통해 관리자는 기구 재배치, 운영 시간 조정 등 의사결정</a:t>
            </a:r>
            <a:r>
              <a:rPr lang="ko-KR" altLang="en-US" dirty="0" err="1"/>
              <a:t>에</a:t>
            </a:r>
            <a:r>
              <a:rPr lang="ko-KR" altLang="en-US" dirty="0"/>
              <a:t> 대한 도움을 받을</a:t>
            </a:r>
            <a:r>
              <a:rPr lang="en-KR" dirty="0"/>
              <a:t> 수 있다.</a:t>
            </a:r>
          </a:p>
          <a:p>
            <a:pPr algn="just"/>
            <a:endParaRPr lang="en-KR" dirty="0"/>
          </a:p>
          <a:p>
            <a:pPr algn="just"/>
            <a:r>
              <a:rPr lang="en-KR" dirty="0"/>
              <a:t>- 화면: 사용 통계</a:t>
            </a:r>
          </a:p>
          <a:p>
            <a:pPr algn="just"/>
            <a:r>
              <a:rPr lang="en-KR" dirty="0"/>
              <a:t>	- 기간 선택 UI (날짜 범위 선택)</a:t>
            </a:r>
          </a:p>
          <a:p>
            <a:pPr algn="just"/>
            <a:r>
              <a:rPr lang="en-KR" dirty="0"/>
              <a:t>	- 막대 그래프 또는 요약 리스트</a:t>
            </a:r>
          </a:p>
          <a:p>
            <a:pPr algn="just"/>
            <a:r>
              <a:rPr lang="en-KR" dirty="0"/>
              <a:t>		- 기구 이름별 사용 횟수</a:t>
            </a:r>
          </a:p>
          <a:p>
            <a:pPr algn="just"/>
            <a:r>
              <a:rPr lang="en-KR" dirty="0"/>
              <a:t>		- 시간대별 사용량 히트맵 또는 리스트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F4FD9-CF59-C530-3D49-FD05B88E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447800"/>
            <a:ext cx="231720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1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99B6-FA4A-950A-5789-1B4CFA7CB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3E45DE3-5F66-573E-34C6-7912CF6606F5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BA318FD-CCEF-9B16-3795-212335413D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ECFA8EF-3B63-BE0F-3557-1A9FA92A54FF}"/>
              </a:ext>
            </a:extLst>
          </p:cNvPr>
          <p:cNvSpPr txBox="1"/>
          <p:nvPr/>
        </p:nvSpPr>
        <p:spPr>
          <a:xfrm>
            <a:off x="574040" y="1124817"/>
            <a:ext cx="8080375" cy="51635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플로우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[1] Edge: </a:t>
            </a:r>
            <a:r>
              <a:rPr lang="ko-KR" altLang="en-US" dirty="0">
                <a:latin typeface="+mn-ea"/>
                <a:cs typeface="Gulim"/>
              </a:rPr>
              <a:t>카메라로 운동 기구 모니터링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           ↓                         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  </a:t>
            </a:r>
            <a:r>
              <a:rPr lang="en-US" altLang="ko-KR" dirty="0">
                <a:latin typeface="+mn-ea"/>
                <a:cs typeface="Gulim"/>
              </a:rPr>
              <a:t>[2] Edge: YOLOv5</a:t>
            </a:r>
            <a:r>
              <a:rPr lang="ko-KR" altLang="en-US" dirty="0">
                <a:latin typeface="+mn-ea"/>
                <a:cs typeface="Gulim"/>
              </a:rPr>
              <a:t>로 사람 감지 </a:t>
            </a:r>
            <a:r>
              <a:rPr lang="en-US" altLang="ko-KR" dirty="0">
                <a:latin typeface="+mn-ea"/>
                <a:cs typeface="Gulim"/>
              </a:rPr>
              <a:t>(person </a:t>
            </a:r>
            <a:r>
              <a:rPr lang="ko-KR" altLang="en-US" dirty="0">
                <a:latin typeface="+mn-ea"/>
                <a:cs typeface="Gulim"/>
              </a:rPr>
              <a:t>클래스</a:t>
            </a:r>
            <a:r>
              <a:rPr lang="en-US" altLang="ko-KR" dirty="0">
                <a:latin typeface="+mn-ea"/>
                <a:cs typeface="Gulim"/>
              </a:rPr>
              <a:t>)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          ↓                         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 [3] Edge: 5</a:t>
            </a:r>
            <a:r>
              <a:rPr lang="ko-KR" altLang="en-US" dirty="0">
                <a:latin typeface="+mn-ea"/>
                <a:cs typeface="Gulim"/>
              </a:rPr>
              <a:t>초간 연속 감지 확인 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 err="1">
                <a:latin typeface="+mn-ea"/>
                <a:cs typeface="Gulim"/>
              </a:rPr>
              <a:t>디바운싱</a:t>
            </a:r>
            <a:r>
              <a:rPr lang="en-US" altLang="ko-KR" dirty="0">
                <a:latin typeface="+mn-ea"/>
                <a:cs typeface="Gulim"/>
              </a:rPr>
              <a:t>)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          ↓                         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 [4] Edge: </a:t>
            </a:r>
            <a:r>
              <a:rPr lang="ko-KR" altLang="en-US" dirty="0">
                <a:latin typeface="+mn-ea"/>
                <a:cs typeface="Gulim"/>
              </a:rPr>
              <a:t>이벤트 생성 </a:t>
            </a:r>
            <a:r>
              <a:rPr lang="en-US" altLang="ko-KR" dirty="0">
                <a:latin typeface="+mn-ea"/>
                <a:cs typeface="Gulim"/>
              </a:rPr>
              <a:t>+ </a:t>
            </a:r>
            <a:r>
              <a:rPr lang="ko-KR" altLang="en-US" dirty="0">
                <a:latin typeface="+mn-ea"/>
                <a:cs typeface="Gulim"/>
              </a:rPr>
              <a:t>이미지 캡처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           ↓                         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  </a:t>
            </a:r>
            <a:r>
              <a:rPr lang="en-US" altLang="ko-KR" dirty="0">
                <a:latin typeface="+mn-ea"/>
                <a:cs typeface="Gulim"/>
              </a:rPr>
              <a:t>[5] Edge → Server: POST /</a:t>
            </a:r>
            <a:r>
              <a:rPr lang="en-US" altLang="ko-KR" dirty="0" err="1">
                <a:latin typeface="+mn-ea"/>
                <a:cs typeface="Gulim"/>
              </a:rPr>
              <a:t>api</a:t>
            </a:r>
            <a:r>
              <a:rPr lang="en-US" altLang="ko-KR" dirty="0">
                <a:latin typeface="+mn-ea"/>
                <a:cs typeface="Gulim"/>
              </a:rPr>
              <a:t>/machines/1/events/ (</a:t>
            </a:r>
            <a:r>
              <a:rPr lang="ko-KR" altLang="en-US" dirty="0">
                <a:latin typeface="+mn-ea"/>
                <a:cs typeface="Gulim"/>
              </a:rPr>
              <a:t>이미지 </a:t>
            </a:r>
            <a:r>
              <a:rPr lang="en-US" altLang="ko-KR" dirty="0">
                <a:latin typeface="+mn-ea"/>
                <a:cs typeface="Gulim"/>
              </a:rPr>
              <a:t>+ </a:t>
            </a:r>
            <a:r>
              <a:rPr lang="ko-KR" altLang="en-US" dirty="0">
                <a:latin typeface="+mn-ea"/>
                <a:cs typeface="Gulim"/>
              </a:rPr>
              <a:t>메타데이터</a:t>
            </a:r>
            <a:r>
              <a:rPr lang="en-US" altLang="ko-KR" dirty="0">
                <a:latin typeface="+mn-ea"/>
                <a:cs typeface="Gulim"/>
              </a:rPr>
              <a:t>)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다음 슬라이드에서 계속</a:t>
            </a:r>
            <a:r>
              <a:rPr lang="en-US" altLang="ko-KR" dirty="0">
                <a:latin typeface="+mn-ea"/>
                <a:cs typeface="Gulim"/>
              </a:rPr>
              <a:t>)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6318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A8FDF-6CDA-5E3F-3B30-5D0A4CC4D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39E76DE-279D-307D-E8F2-5AE8F5CE301A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20E755-719C-3B4C-3314-3ECB67C6A1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7A3B7BE-86BA-22AF-A118-650FF4A3099D}"/>
              </a:ext>
            </a:extLst>
          </p:cNvPr>
          <p:cNvSpPr txBox="1"/>
          <p:nvPr/>
        </p:nvSpPr>
        <p:spPr>
          <a:xfrm>
            <a:off x="574040" y="1124817"/>
            <a:ext cx="8080375" cy="44300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플로우</a:t>
            </a:r>
            <a:r>
              <a:rPr lang="en-US" altLang="ko-KR" dirty="0">
                <a:latin typeface="+mn-ea"/>
                <a:cs typeface="Gulim"/>
              </a:rPr>
              <a:t>                   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 [6] Server: DB</a:t>
            </a:r>
            <a:r>
              <a:rPr lang="ko-KR" altLang="en-US" dirty="0" err="1">
                <a:latin typeface="+mn-ea"/>
                <a:cs typeface="Gulim"/>
              </a:rPr>
              <a:t>에</a:t>
            </a:r>
            <a:r>
              <a:rPr lang="ko-KR" altLang="en-US" dirty="0">
                <a:latin typeface="+mn-ea"/>
                <a:cs typeface="Gulim"/>
              </a:rPr>
              <a:t> 이벤트 저장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이미지 파일 저장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           ↓                         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  </a:t>
            </a:r>
            <a:r>
              <a:rPr lang="en-US" altLang="ko-KR" dirty="0">
                <a:latin typeface="+mn-ea"/>
                <a:cs typeface="Gulim"/>
              </a:rPr>
              <a:t>[7] Client → Server: GET /</a:t>
            </a:r>
            <a:r>
              <a:rPr lang="en-US" altLang="ko-KR" dirty="0" err="1">
                <a:latin typeface="+mn-ea"/>
                <a:cs typeface="Gulim"/>
              </a:rPr>
              <a:t>api</a:t>
            </a:r>
            <a:r>
              <a:rPr lang="en-US" altLang="ko-KR" dirty="0">
                <a:latin typeface="+mn-ea"/>
                <a:cs typeface="Gulim"/>
              </a:rPr>
              <a:t>/machines/1/events/ (</a:t>
            </a:r>
            <a:r>
              <a:rPr lang="ko-KR" altLang="en-US" dirty="0">
                <a:latin typeface="+mn-ea"/>
                <a:cs typeface="Gulim"/>
              </a:rPr>
              <a:t>목록 요청</a:t>
            </a:r>
            <a:r>
              <a:rPr lang="en-US" altLang="ko-KR" dirty="0">
                <a:latin typeface="+mn-ea"/>
                <a:cs typeface="Gulim"/>
              </a:rPr>
              <a:t>)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          ↓                         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 [8] Server → Client: JSON </a:t>
            </a:r>
            <a:r>
              <a:rPr lang="ko-KR" altLang="en-US" dirty="0">
                <a:latin typeface="+mn-ea"/>
                <a:cs typeface="Gulim"/>
              </a:rPr>
              <a:t>응답 </a:t>
            </a:r>
            <a:r>
              <a:rPr lang="en-US" altLang="ko-KR" dirty="0">
                <a:latin typeface="+mn-ea"/>
                <a:cs typeface="Gulim"/>
              </a:rPr>
              <a:t>(</a:t>
            </a:r>
            <a:r>
              <a:rPr lang="ko-KR" altLang="en-US" dirty="0">
                <a:latin typeface="+mn-ea"/>
                <a:cs typeface="Gulim"/>
              </a:rPr>
              <a:t>이벤트 목록 </a:t>
            </a:r>
            <a:r>
              <a:rPr lang="en-US" altLang="ko-KR" dirty="0">
                <a:latin typeface="+mn-ea"/>
                <a:cs typeface="Gulim"/>
              </a:rPr>
              <a:t>+ </a:t>
            </a:r>
            <a:r>
              <a:rPr lang="ko-KR" altLang="en-US" dirty="0">
                <a:latin typeface="+mn-ea"/>
                <a:cs typeface="Gulim"/>
              </a:rPr>
              <a:t>이미지 </a:t>
            </a:r>
            <a:r>
              <a:rPr lang="en-US" altLang="ko-KR" dirty="0">
                <a:latin typeface="+mn-ea"/>
                <a:cs typeface="Gulim"/>
              </a:rPr>
              <a:t>URL)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          ↓                         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dirty="0">
                <a:latin typeface="+mn-ea"/>
                <a:cs typeface="Gulim"/>
              </a:rPr>
              <a:t>  [9] Client: </a:t>
            </a:r>
            <a:r>
              <a:rPr lang="en-US" altLang="ko-KR" dirty="0" err="1">
                <a:latin typeface="+mn-ea"/>
                <a:cs typeface="Gulim"/>
              </a:rPr>
              <a:t>RecyclerView</a:t>
            </a:r>
            <a:r>
              <a:rPr lang="ko-KR" altLang="en-US" dirty="0" err="1">
                <a:latin typeface="+mn-ea"/>
                <a:cs typeface="Gulim"/>
              </a:rPr>
              <a:t>에</a:t>
            </a:r>
            <a:r>
              <a:rPr lang="ko-KR" altLang="en-US" dirty="0">
                <a:latin typeface="+mn-ea"/>
                <a:cs typeface="Gulim"/>
              </a:rPr>
              <a:t> 이벤트 표시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이미지 로딩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           ↓                                                                                                                                         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  </a:t>
            </a:r>
            <a:r>
              <a:rPr lang="en-US" altLang="ko-KR" dirty="0">
                <a:latin typeface="+mn-ea"/>
                <a:cs typeface="Gulim"/>
              </a:rPr>
              <a:t>[10] Client: </a:t>
            </a:r>
            <a:r>
              <a:rPr lang="ko-KR" altLang="en-US" dirty="0">
                <a:latin typeface="+mn-ea"/>
                <a:cs typeface="Gulim"/>
              </a:rPr>
              <a:t>썸네일 클릭 → 이미지 확대 보기</a:t>
            </a:r>
            <a:r>
              <a:rPr lang="en-US" altLang="ko-KR" dirty="0">
                <a:latin typeface="+mn-ea"/>
                <a:cs typeface="Gulim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57229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C937-5442-4203-00B1-E2D8EEB5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EBEB4D-4E0B-B64F-CAE1-AC15757EF7FD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E734DD1-D7C1-84B7-9E90-871C3E119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dirty="0">
                <a:latin typeface="Urbanist"/>
              </a:rPr>
              <a:t>Server System </a:t>
            </a:r>
            <a:r>
              <a:rPr lang="ko-KR" altLang="en-US" dirty="0">
                <a:latin typeface="Urbanist"/>
              </a:rPr>
              <a:t>역할</a:t>
            </a:r>
            <a:endParaRPr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1F206-0706-6F7C-1ADD-54040315F56A}"/>
              </a:ext>
            </a:extLst>
          </p:cNvPr>
          <p:cNvSpPr txBox="1"/>
          <p:nvPr/>
        </p:nvSpPr>
        <p:spPr>
          <a:xfrm>
            <a:off x="574040" y="1228397"/>
            <a:ext cx="89509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Urbanist"/>
              </a:rPr>
              <a:t>Data Hub &amp; Image Blog</a:t>
            </a:r>
            <a:endParaRPr lang="en-US" b="0" dirty="0">
              <a:solidFill>
                <a:srgbClr val="00B050"/>
              </a:solidFill>
              <a:effectLst/>
            </a:endParaRPr>
          </a:p>
          <a:p>
            <a:pPr>
              <a:buNone/>
            </a:pP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800" b="1" i="0" u="none" strike="noStrike" dirty="0">
                <a:effectLst/>
                <a:latin typeface="Urbanist"/>
              </a:rPr>
              <a:t>REST API </a:t>
            </a:r>
            <a:r>
              <a:rPr lang="ko-KR" altLang="en-US" sz="1800" b="1" i="0" u="none" strike="noStrike" dirty="0">
                <a:effectLst/>
                <a:latin typeface="Urbanist"/>
              </a:rPr>
              <a:t>제공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에지 장치와 클라이언트 앱 간의 통신 중계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이벤트 검증 및 저장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보안키 인증 후 </a:t>
            </a:r>
            <a:r>
              <a:rPr lang="en-US" sz="1800" b="0" i="0" u="none" strike="noStrike" dirty="0" err="1">
                <a:effectLst/>
                <a:latin typeface="Urbanist"/>
              </a:rPr>
              <a:t>MachineEvent</a:t>
            </a:r>
            <a:r>
              <a:rPr lang="en-US" sz="1800" b="0" i="0" u="none" strike="noStrike" dirty="0">
                <a:effectLst/>
                <a:latin typeface="Urbanist"/>
              </a:rPr>
              <a:t>(</a:t>
            </a:r>
            <a:r>
              <a:rPr lang="ko-KR" altLang="en-US" sz="1800" b="0" i="0" u="none" strike="noStrike" dirty="0">
                <a:effectLst/>
                <a:latin typeface="Urbanist"/>
              </a:rPr>
              <a:t>이미지</a:t>
            </a:r>
            <a:r>
              <a:rPr lang="en-US" altLang="ko-KR" sz="1800" b="0" i="0" u="none" strike="noStrike" dirty="0">
                <a:effectLst/>
                <a:latin typeface="Urbanist"/>
              </a:rPr>
              <a:t>+</a:t>
            </a:r>
            <a:r>
              <a:rPr lang="ko-KR" altLang="en-US" sz="1800" b="0" i="0" u="none" strike="noStrike" dirty="0">
                <a:effectLst/>
                <a:latin typeface="Urbanist"/>
              </a:rPr>
              <a:t>메타데이터</a:t>
            </a:r>
            <a:r>
              <a:rPr lang="en-US" altLang="ko-KR" sz="1800" b="0" i="0" u="none" strike="noStrike" dirty="0">
                <a:effectLst/>
                <a:latin typeface="Urbanist"/>
              </a:rPr>
              <a:t>) </a:t>
            </a:r>
            <a:r>
              <a:rPr lang="ko-KR" altLang="en-US" sz="1800" b="0" i="0" u="none" strike="noStrike" dirty="0">
                <a:effectLst/>
                <a:latin typeface="Urbanist"/>
              </a:rPr>
              <a:t>저장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데이터 관리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운동기구</a:t>
            </a:r>
            <a:r>
              <a:rPr lang="en-US" altLang="ko-KR" sz="1800" b="0" i="0" u="none" strike="noStrike" dirty="0">
                <a:effectLst/>
                <a:latin typeface="Urbanist"/>
              </a:rPr>
              <a:t>(</a:t>
            </a:r>
            <a:r>
              <a:rPr lang="en-US" sz="1800" b="0" i="0" u="none" strike="noStrike" dirty="0" err="1">
                <a:effectLst/>
                <a:latin typeface="Urbanist"/>
              </a:rPr>
              <a:t>GymMachine</a:t>
            </a:r>
            <a:r>
              <a:rPr lang="en-US" sz="1800" b="0" i="0" u="none" strike="noStrike" dirty="0">
                <a:effectLst/>
                <a:latin typeface="Urbanist"/>
              </a:rPr>
              <a:t>) </a:t>
            </a:r>
            <a:r>
              <a:rPr lang="ko-KR" altLang="en-US" sz="1800" b="0" i="0" u="none" strike="noStrike" dirty="0">
                <a:effectLst/>
                <a:latin typeface="Urbanist"/>
              </a:rPr>
              <a:t>정보 및 사용자</a:t>
            </a:r>
            <a:r>
              <a:rPr lang="en-US" altLang="ko-KR" sz="1800" b="0" i="0" u="none" strike="noStrike" dirty="0">
                <a:effectLst/>
                <a:latin typeface="Urbanist"/>
              </a:rPr>
              <a:t>(</a:t>
            </a:r>
            <a:r>
              <a:rPr lang="en-US" sz="1800" b="0" i="0" u="none" strike="noStrike" dirty="0" err="1">
                <a:effectLst/>
                <a:latin typeface="Urbanist"/>
              </a:rPr>
              <a:t>ApiUser</a:t>
            </a:r>
            <a:r>
              <a:rPr lang="en-US" sz="1800" b="0" i="0" u="none" strike="noStrike" dirty="0">
                <a:effectLst/>
                <a:latin typeface="Urbanist"/>
              </a:rPr>
              <a:t>) </a:t>
            </a:r>
            <a:r>
              <a:rPr lang="ko-KR" altLang="en-US" sz="1800" b="0" i="0" u="none" strike="noStrike" dirty="0">
                <a:effectLst/>
                <a:latin typeface="Urbanist"/>
              </a:rPr>
              <a:t>관리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통계 처리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날짜별</a:t>
            </a:r>
            <a:r>
              <a:rPr lang="en-US" altLang="ko-KR" sz="1800" b="0" i="0" u="none" strike="noStrike" dirty="0">
                <a:effectLst/>
                <a:latin typeface="Urbanist"/>
              </a:rPr>
              <a:t>, </a:t>
            </a:r>
            <a:r>
              <a:rPr lang="ko-KR" altLang="en-US" sz="1800" b="0" i="0" u="none" strike="noStrike" dirty="0">
                <a:effectLst/>
                <a:latin typeface="Urbanist"/>
              </a:rPr>
              <a:t>기구별 사용 데이터 집계 및 분석 </a:t>
            </a:r>
            <a:r>
              <a:rPr lang="en-US" sz="1800" b="0" i="0" u="none" strike="noStrike" dirty="0">
                <a:effectLst/>
                <a:latin typeface="Urbanist"/>
              </a:rPr>
              <a:t>API </a:t>
            </a:r>
            <a:r>
              <a:rPr lang="ko-KR" altLang="en-US" sz="1800" b="0" i="0" u="none" strike="noStrike" dirty="0">
                <a:effectLst/>
                <a:latin typeface="Urbanist"/>
              </a:rPr>
              <a:t>제공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0548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클라이언트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5ABF8-C925-FC4A-B3D2-A8B78B5643F5}"/>
              </a:ext>
            </a:extLst>
          </p:cNvPr>
          <p:cNvSpPr txBox="1"/>
          <p:nvPr/>
        </p:nvSpPr>
        <p:spPr>
          <a:xfrm>
            <a:off x="685800" y="1228397"/>
            <a:ext cx="8763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Urbanist"/>
              </a:rPr>
              <a:t>User-Friendly Viewer</a:t>
            </a:r>
            <a:endParaRPr lang="en-US" b="0" dirty="0">
              <a:solidFill>
                <a:srgbClr val="00B050"/>
              </a:solidFill>
              <a:effectLst/>
            </a:endParaRPr>
          </a:p>
          <a:p>
            <a:pPr>
              <a:buNone/>
            </a:pP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간편 로그인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보안키 기반의 빠른 접속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직관적 리스트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운동기구 목록 및 현재 상태 표시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상세 이력 조회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타임라인 형태의 사용 이미지 및 시간 확인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통계 시각화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그래프를 통한 기구별</a:t>
            </a:r>
            <a:r>
              <a:rPr lang="en-US" altLang="ko-KR" sz="1800" b="0" i="0" u="none" strike="noStrike" dirty="0">
                <a:effectLst/>
                <a:latin typeface="Urbanist"/>
              </a:rPr>
              <a:t>/</a:t>
            </a:r>
            <a:r>
              <a:rPr lang="ko-KR" altLang="en-US" sz="1800" b="0" i="0" u="none" strike="noStrike" dirty="0">
                <a:effectLst/>
                <a:latin typeface="Urbanist"/>
              </a:rPr>
              <a:t>시간대별 사용 패턴 분석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9207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30674-9D57-B7B9-6E40-F97B5999C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F76851B-B28D-2005-0A8A-95BE21E84672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CB85A8D-0EF9-E7B3-E4E1-0BF4099AE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674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dirty="0">
                <a:latin typeface="Urbanist"/>
              </a:rPr>
              <a:t>Edge System </a:t>
            </a:r>
            <a:r>
              <a:rPr lang="ko-KR" altLang="en-US" dirty="0">
                <a:latin typeface="Urbanist"/>
              </a:rPr>
              <a:t>역할</a:t>
            </a:r>
            <a:endParaRPr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E646D-1318-3F14-E20C-233715C61FB8}"/>
              </a:ext>
            </a:extLst>
          </p:cNvPr>
          <p:cNvSpPr txBox="1"/>
          <p:nvPr/>
        </p:nvSpPr>
        <p:spPr>
          <a:xfrm>
            <a:off x="515620" y="1219200"/>
            <a:ext cx="88747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Urbanist"/>
              </a:rPr>
              <a:t>AI </a:t>
            </a:r>
            <a:r>
              <a:rPr lang="ko-KR" altLang="en-US" sz="2800" b="1" i="0" u="none" strike="noStrike" dirty="0">
                <a:solidFill>
                  <a:srgbClr val="00B050"/>
                </a:solidFill>
                <a:effectLst/>
                <a:latin typeface="Urbanist"/>
              </a:rPr>
              <a:t>기반 실시간 감지</a:t>
            </a:r>
            <a:endParaRPr lang="ko-KR" altLang="en-US" b="0" dirty="0">
              <a:solidFill>
                <a:srgbClr val="00B050"/>
              </a:solidFill>
              <a:effectLst/>
            </a:endParaRPr>
          </a:p>
          <a:p>
            <a:pPr>
              <a:buNone/>
            </a:pP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0" i="0" u="none" strike="noStrike" dirty="0">
                <a:effectLst/>
                <a:latin typeface="Urbanist"/>
              </a:rPr>
              <a:t>운동기구에 부착된 카메라 영상을 </a:t>
            </a:r>
            <a:r>
              <a:rPr lang="en-US" sz="1800" b="0" i="0" u="none" strike="noStrike" dirty="0">
                <a:effectLst/>
                <a:latin typeface="Urbanist"/>
              </a:rPr>
              <a:t>YOLOv5 </a:t>
            </a:r>
            <a:r>
              <a:rPr lang="ko-KR" altLang="en-US" sz="1800" b="0" i="0" u="none" strike="noStrike" dirty="0">
                <a:effectLst/>
                <a:latin typeface="Urbanist"/>
              </a:rPr>
              <a:t>모델로 분석하여 </a:t>
            </a:r>
            <a:r>
              <a:rPr lang="en-US" altLang="ko-KR" sz="1800" b="1" i="0" u="none" strike="noStrike" dirty="0">
                <a:effectLst/>
                <a:latin typeface="Urbanist"/>
              </a:rPr>
              <a:t>'</a:t>
            </a:r>
            <a:r>
              <a:rPr lang="ko-KR" altLang="en-US" sz="1800" b="1" i="0" u="none" strike="noStrike" dirty="0">
                <a:effectLst/>
                <a:latin typeface="Urbanist"/>
              </a:rPr>
              <a:t>사람</a:t>
            </a:r>
            <a:r>
              <a:rPr lang="en-US" altLang="ko-KR" sz="1800" b="1" i="0" u="none" strike="noStrike" dirty="0">
                <a:effectLst/>
                <a:latin typeface="Urbanist"/>
              </a:rPr>
              <a:t>(</a:t>
            </a:r>
            <a:r>
              <a:rPr lang="en-US" sz="1800" b="1" i="0" u="none" strike="noStrike" dirty="0">
                <a:effectLst/>
                <a:latin typeface="Urbanist"/>
              </a:rPr>
              <a:t>Person)'</a:t>
            </a:r>
            <a:r>
              <a:rPr lang="ko-KR" altLang="en-US" sz="1800" b="0" i="0" u="none" strike="noStrike" dirty="0">
                <a:effectLst/>
                <a:latin typeface="Urbanist"/>
              </a:rPr>
              <a:t>을 실시간 검출합니다</a:t>
            </a:r>
            <a:r>
              <a:rPr lang="en-US" altLang="ko-KR" sz="1800" b="0" i="0" u="none" strike="noStrike" dirty="0">
                <a:effectLst/>
                <a:latin typeface="Urbanist"/>
              </a:rPr>
              <a:t>.</a:t>
            </a:r>
            <a:endParaRPr lang="ko-KR" altLang="en-US" b="0" dirty="0">
              <a:effectLst/>
            </a:endParaRPr>
          </a:p>
          <a:p>
            <a:pPr>
              <a:buNone/>
            </a:pP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en-US" sz="2800" b="1" i="0" u="none" strike="noStrike" dirty="0">
                <a:solidFill>
                  <a:srgbClr val="00B050"/>
                </a:solidFill>
                <a:effectLst/>
                <a:latin typeface="Urbanist"/>
              </a:rPr>
              <a:t>Change Detection</a:t>
            </a:r>
            <a:br>
              <a:rPr lang="en-US" b="0" dirty="0">
                <a:effectLst/>
              </a:rPr>
            </a:br>
            <a:endParaRPr lang="en-US" b="0" dirty="0">
              <a:effectLst/>
            </a:endParaRPr>
          </a:p>
          <a:p>
            <a:pPr rtl="0">
              <a:buNone/>
            </a:pPr>
            <a:r>
              <a:rPr lang="ko-KR" altLang="en-US" sz="1800" b="0" i="0" u="none" strike="noStrike" dirty="0">
                <a:effectLst/>
                <a:latin typeface="Urbanist"/>
              </a:rPr>
              <a:t>서버 부하를 줄이기 위해 단순 영상 송출이 아닌</a:t>
            </a:r>
            <a:r>
              <a:rPr lang="en-US" altLang="ko-KR" sz="1800" b="0" i="0" u="none" strike="noStrike" dirty="0">
                <a:effectLst/>
                <a:latin typeface="Urbanist"/>
              </a:rPr>
              <a:t>, </a:t>
            </a:r>
            <a:r>
              <a:rPr lang="ko-KR" altLang="en-US" sz="1800" b="0" i="0" u="none" strike="noStrike" dirty="0">
                <a:effectLst/>
                <a:latin typeface="Urbanist"/>
              </a:rPr>
              <a:t>상태 변화</a:t>
            </a:r>
            <a:r>
              <a:rPr lang="en-US" altLang="ko-KR" sz="1800" b="0" i="0" u="none" strike="noStrike" dirty="0">
                <a:effectLst/>
                <a:latin typeface="Urbanist"/>
              </a:rPr>
              <a:t>(0</a:t>
            </a:r>
            <a:r>
              <a:rPr lang="ko-KR" altLang="en-US" sz="1800" b="0" i="0" u="none" strike="noStrike" dirty="0">
                <a:effectLst/>
                <a:latin typeface="Urbanist"/>
              </a:rPr>
              <a:t>명 ↔ </a:t>
            </a:r>
            <a:r>
              <a:rPr lang="en-US" altLang="ko-KR" sz="1800" b="0" i="0" u="none" strike="noStrike" dirty="0">
                <a:effectLst/>
                <a:latin typeface="Urbanist"/>
              </a:rPr>
              <a:t>1</a:t>
            </a:r>
            <a:r>
              <a:rPr lang="ko-KR" altLang="en-US" sz="1800" b="0" i="0" u="none" strike="noStrike" dirty="0">
                <a:effectLst/>
                <a:latin typeface="Urbanist"/>
              </a:rPr>
              <a:t>명</a:t>
            </a:r>
            <a:r>
              <a:rPr lang="en-US" altLang="ko-KR" sz="1800" b="0" i="0" u="none" strike="noStrike" dirty="0">
                <a:effectLst/>
                <a:latin typeface="Urbanist"/>
              </a:rPr>
              <a:t>) </a:t>
            </a:r>
            <a:r>
              <a:rPr lang="ko-KR" altLang="en-US" sz="1800" b="0" i="0" u="none" strike="noStrike" dirty="0">
                <a:effectLst/>
                <a:latin typeface="Urbanist"/>
              </a:rPr>
              <a:t>시점에만 이벤트를 생성합니다</a:t>
            </a:r>
            <a:r>
              <a:rPr lang="en-US" altLang="ko-KR" sz="1800" b="0" i="0" u="none" strike="noStrike" dirty="0">
                <a:effectLst/>
                <a:latin typeface="Urbanist"/>
              </a:rPr>
              <a:t>.</a:t>
            </a: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600" b="0" i="0" u="none" strike="noStrike" dirty="0">
                <a:effectLst/>
                <a:latin typeface="Urbanist"/>
              </a:rPr>
              <a:t>* 보안키</a:t>
            </a:r>
            <a:r>
              <a:rPr lang="en-US" altLang="ko-KR" sz="1600" b="0" i="0" u="none" strike="noStrike" dirty="0">
                <a:effectLst/>
                <a:latin typeface="Urbanist"/>
              </a:rPr>
              <a:t>(</a:t>
            </a:r>
            <a:r>
              <a:rPr lang="en-US" sz="1600" b="0" i="0" u="none" strike="noStrike" dirty="0">
                <a:effectLst/>
                <a:latin typeface="Urbanist"/>
              </a:rPr>
              <a:t>Security Key)</a:t>
            </a:r>
            <a:r>
              <a:rPr lang="ko-KR" altLang="en-US" sz="1600" b="0" i="0" u="none" strike="noStrike" dirty="0" err="1">
                <a:effectLst/>
                <a:latin typeface="Urbanist"/>
              </a:rPr>
              <a:t>를</a:t>
            </a:r>
            <a:r>
              <a:rPr lang="ko-KR" altLang="en-US" sz="1600" b="0" i="0" u="none" strike="noStrike" dirty="0">
                <a:effectLst/>
                <a:latin typeface="Urbanist"/>
              </a:rPr>
              <a:t> 포함하여 안전하게 데이터 전송</a:t>
            </a:r>
            <a:endParaRPr lang="ko-KR" alt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5675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MWP">
            <a:hlinkClick r:id="" action="ppaction://media"/>
            <a:extLst>
              <a:ext uri="{FF2B5EF4-FFF2-40B4-BE49-F238E27FC236}">
                <a16:creationId xmlns:a16="http://schemas.microsoft.com/office/drawing/2014/main" id="{997123DD-A05B-89DE-99A4-4BA66F20E2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1124817"/>
            <a:ext cx="9331960" cy="52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45070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운영 효율성 증대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기구 사용 </a:t>
            </a:r>
            <a:r>
              <a:rPr lang="en-US" sz="1600" dirty="0"/>
              <a:t>Start/End </a:t>
            </a:r>
            <a:r>
              <a:rPr lang="ko-KR" altLang="en-US" sz="1600" dirty="0"/>
              <a:t>자동 감지 및 기록으로 수작업 제거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이벤트 로그 및 통계 기반으로 인기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저사용</a:t>
            </a:r>
            <a:r>
              <a:rPr lang="ko-KR" altLang="en-US" sz="1600" dirty="0"/>
              <a:t> 기구 객관적 파악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재배치</a:t>
            </a:r>
            <a:r>
              <a:rPr lang="en-US" altLang="ko-KR" sz="1600" dirty="0"/>
              <a:t>, </a:t>
            </a:r>
            <a:r>
              <a:rPr lang="ko-KR" altLang="en-US" sz="1600" dirty="0"/>
              <a:t>추가 도입</a:t>
            </a:r>
            <a:r>
              <a:rPr lang="en-US" altLang="ko-KR" sz="1600" dirty="0"/>
              <a:t>, </a:t>
            </a:r>
            <a:r>
              <a:rPr lang="ko-KR" altLang="en-US" sz="1600" dirty="0"/>
              <a:t>유지보수 일정 수립의 의사결정 고도화</a:t>
            </a:r>
            <a:endParaRPr lang="en-US" altLang="ko-KR" sz="1600" dirty="0"/>
          </a:p>
          <a:p>
            <a:pPr lvl="1"/>
            <a:endParaRPr lang="ko-K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경험 향상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실시간 기구 상태</a:t>
            </a:r>
            <a:r>
              <a:rPr lang="en-US" altLang="ko-KR" sz="1600" dirty="0"/>
              <a:t>(</a:t>
            </a:r>
            <a:r>
              <a:rPr lang="en-US" sz="1600" dirty="0"/>
              <a:t>Active/Inactive) </a:t>
            </a:r>
            <a:r>
              <a:rPr lang="ko-KR" altLang="en-US" sz="1600" dirty="0"/>
              <a:t>제공으로 대기 및 헛걸음 감소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사용자 운동 기록 자동화로 사용 히스토리 및 리포트 제공 가능</a:t>
            </a:r>
            <a:endParaRPr lang="en-US" altLang="ko-KR" sz="1600" dirty="0"/>
          </a:p>
          <a:p>
            <a:pPr lvl="1"/>
            <a:endParaRPr lang="ko-KR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비용 절감 및 유지보수 최적화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저사용</a:t>
            </a:r>
            <a:r>
              <a:rPr lang="ko-KR" altLang="en-US" sz="1600" dirty="0"/>
              <a:t> 기구 식별로 유휴 자원 최소화 및 공간 효율 개선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누적 사용량 기반 예방 정비로 고장 및 다운타임 감소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확장성 및 보안 강화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24</a:t>
            </a:r>
            <a:r>
              <a:rPr lang="ko-KR" altLang="en-US" sz="1600" dirty="0"/>
              <a:t>시간 무인 모니터링으로 야간 운영 지원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이벤트 캡처 기반 사후 확인 및 증거 활용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RESTful API</a:t>
            </a:r>
            <a:r>
              <a:rPr lang="ko-KR" altLang="en-US" sz="1600" dirty="0"/>
              <a:t>로 </a:t>
            </a:r>
            <a:r>
              <a:rPr lang="en-US" sz="1600" dirty="0"/>
              <a:t>CRM </a:t>
            </a:r>
            <a:r>
              <a:rPr lang="ko-KR" altLang="en-US" sz="1600" dirty="0"/>
              <a:t>및 </a:t>
            </a:r>
            <a:r>
              <a:rPr lang="en-US" sz="1600" dirty="0"/>
              <a:t>IoT </a:t>
            </a:r>
            <a:r>
              <a:rPr lang="ko-KR" altLang="en-US" sz="1600" dirty="0"/>
              <a:t>연동 확장 용이</a:t>
            </a: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31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https://</a:t>
            </a:r>
            <a:r>
              <a:rPr lang="en-US" altLang="ko-KR" sz="2000" i="1" spc="-5" dirty="0" err="1">
                <a:solidFill>
                  <a:srgbClr val="FF0000"/>
                </a:solidFill>
                <a:latin typeface="+mn-ea"/>
                <a:cs typeface="Malgun Gothic"/>
              </a:rPr>
              <a:t>mouseku.pythonanywhere.com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/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i="1" spc="-5" dirty="0">
                <a:solidFill>
                  <a:srgbClr val="FF0000"/>
                </a:solidFill>
                <a:latin typeface="+mn-ea"/>
                <a:cs typeface="Malgun Gothic"/>
              </a:rPr>
              <a:t>https://github.com/devkade/mwp-final</a:t>
            </a: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i="1" dirty="0">
                <a:solidFill>
                  <a:schemeClr val="accent1"/>
                </a:solidFill>
                <a:latin typeface="+mn-ea"/>
                <a:cs typeface="Gulim"/>
              </a:rPr>
              <a:t>폴더 형식 </a:t>
            </a:r>
            <a:endParaRPr lang="en-US" altLang="ko-KR" i="1" dirty="0">
              <a:solidFill>
                <a:schemeClr val="accent1"/>
              </a:solidFill>
              <a:latin typeface="+mn-ea"/>
              <a:cs typeface="Guli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  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5AF7C-5A98-242D-DB01-7C8B35B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911822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Gym Equipment Monitoring</a:t>
            </a:r>
          </a:p>
          <a:p>
            <a:pPr algn="ctr"/>
            <a:r>
              <a:rPr kumimoji="1" lang="en-US" altLang="ko-Kore-KR" sz="1100" dirty="0"/>
              <a:t>(Gym Server)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4716003" y="3086086"/>
            <a:ext cx="271686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1458464" cy="231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Machine Events/Stats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217402" y="2846364"/>
            <a:ext cx="1013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Django 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cxnSp>
        <p:nvCxnSpPr>
          <p:cNvPr id="30" name="꺾인 연결선[E] 51">
            <a:extLst>
              <a:ext uri="{FF2B5EF4-FFF2-40B4-BE49-F238E27FC236}">
                <a16:creationId xmlns:a16="http://schemas.microsoft.com/office/drawing/2014/main" id="{F6485D06-C871-404A-99F3-62C7733BED47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5434078" y="1091246"/>
            <a:ext cx="1045440" cy="246479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FEB751C-CA54-9DEE-9B04-9CFBF426A8C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1400" y="1042996"/>
            <a:ext cx="1779500" cy="147444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82ED2B-CA4F-608C-EFF4-3EDF31595F66}"/>
              </a:ext>
            </a:extLst>
          </p:cNvPr>
          <p:cNvSpPr txBox="1"/>
          <p:nvPr/>
        </p:nvSpPr>
        <p:spPr>
          <a:xfrm>
            <a:off x="8575366" y="22703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관리자</a:t>
            </a:r>
            <a:endParaRPr lang="en-KR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501492-CF69-59C9-B49B-8A0FE4E70CEE}"/>
              </a:ext>
            </a:extLst>
          </p:cNvPr>
          <p:cNvSpPr txBox="1"/>
          <p:nvPr/>
        </p:nvSpPr>
        <p:spPr>
          <a:xfrm>
            <a:off x="8587477" y="28787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사용자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D09DE-761A-BF1F-15FB-9CBDB81DC322}"/>
              </a:ext>
            </a:extLst>
          </p:cNvPr>
          <p:cNvSpPr txBox="1"/>
          <p:nvPr/>
        </p:nvSpPr>
        <p:spPr>
          <a:xfrm>
            <a:off x="574040" y="1219200"/>
            <a:ext cx="899160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2800" b="1" i="0" u="none" strike="noStrike" dirty="0">
                <a:solidFill>
                  <a:srgbClr val="00B050"/>
                </a:solidFill>
                <a:effectLst/>
                <a:latin typeface="Urbanist"/>
              </a:rPr>
              <a:t>자동화된 스마트 짐 구축</a:t>
            </a:r>
            <a:endParaRPr lang="ko-KR" altLang="en-US" b="0" dirty="0">
              <a:solidFill>
                <a:srgbClr val="00B050"/>
              </a:solidFill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0" i="0" u="none" strike="noStrike" dirty="0">
                <a:effectLst/>
                <a:latin typeface="Urbanist"/>
              </a:rPr>
              <a:t>기존의 아날로그 방식에서 벗어나</a:t>
            </a:r>
            <a:r>
              <a:rPr lang="en-US" altLang="ko-KR" sz="1800" b="0" i="0" u="none" strike="noStrike" dirty="0">
                <a:effectLst/>
                <a:latin typeface="Urbanist"/>
              </a:rPr>
              <a:t>, </a:t>
            </a:r>
            <a:r>
              <a:rPr lang="en-US" sz="1800" b="1" i="0" u="none" strike="noStrike" dirty="0">
                <a:effectLst/>
                <a:latin typeface="Urbanist"/>
              </a:rPr>
              <a:t>YOLOv5 AI </a:t>
            </a:r>
            <a:r>
              <a:rPr lang="ko-KR" altLang="en-US" sz="1800" b="1" i="0" u="none" strike="noStrike" dirty="0">
                <a:effectLst/>
                <a:latin typeface="Urbanist"/>
              </a:rPr>
              <a:t>객체 인식</a:t>
            </a:r>
            <a:r>
              <a:rPr lang="ko-KR" altLang="en-US" sz="1800" b="0" i="0" u="none" strike="noStrike" dirty="0">
                <a:effectLst/>
                <a:latin typeface="Urbanist"/>
              </a:rPr>
              <a:t>을 통해 운동기구의 사용 현황을 실시간으로 감지합니다</a:t>
            </a:r>
            <a:r>
              <a:rPr lang="en-US" altLang="ko-KR" sz="1800" b="0" i="0" u="none" strike="noStrike" dirty="0">
                <a:effectLst/>
                <a:latin typeface="Urbanist"/>
              </a:rPr>
              <a:t>.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자동 기록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사용 시작</a:t>
            </a:r>
            <a:r>
              <a:rPr lang="en-US" altLang="ko-KR" sz="1800" b="0" i="0" u="none" strike="noStrike" dirty="0">
                <a:effectLst/>
                <a:latin typeface="Urbanist"/>
              </a:rPr>
              <a:t>/</a:t>
            </a:r>
            <a:r>
              <a:rPr lang="ko-KR" altLang="en-US" sz="1800" b="0" i="0" u="none" strike="noStrike" dirty="0">
                <a:effectLst/>
                <a:latin typeface="Urbanist"/>
              </a:rPr>
              <a:t>종료 시점 자동 로깅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데이터 시각화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앱을 통한 실시간 현황 및 통계 제공</a:t>
            </a:r>
            <a:endParaRPr lang="ko-KR" altLang="en-US" b="0" dirty="0">
              <a:effectLst/>
            </a:endParaRPr>
          </a:p>
          <a:p>
            <a:pPr>
              <a:buNone/>
            </a:pPr>
            <a:br>
              <a:rPr lang="ko-KR" altLang="en-US" b="0" dirty="0">
                <a:effectLst/>
              </a:rPr>
            </a:br>
            <a:endParaRPr lang="ko-KR" altLang="en-US" b="0" dirty="0">
              <a:effectLst/>
            </a:endParaRPr>
          </a:p>
          <a:p>
            <a:pPr rtl="0">
              <a:buNone/>
            </a:pPr>
            <a:r>
              <a:rPr lang="ko-KR" altLang="en-US" sz="1800" b="1" i="0" u="none" strike="noStrike" dirty="0">
                <a:effectLst/>
                <a:latin typeface="Urbanist"/>
              </a:rPr>
              <a:t>이미지 블로그</a:t>
            </a:r>
            <a:r>
              <a:rPr lang="en-US" altLang="ko-KR" sz="1800" b="1" i="0" u="none" strike="noStrike" dirty="0">
                <a:effectLst/>
                <a:latin typeface="Urbanist"/>
              </a:rPr>
              <a:t>:</a:t>
            </a:r>
            <a:r>
              <a:rPr lang="ko-KR" altLang="en-US" sz="1800" b="0" i="0" u="none" strike="noStrike" dirty="0">
                <a:effectLst/>
                <a:latin typeface="Urbanist"/>
              </a:rPr>
              <a:t> 사용 순간의 이미지와 이력을 기록</a:t>
            </a:r>
            <a:endParaRPr lang="ko-KR" altLang="en-US" b="0" dirty="0"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F264A3-7DCC-ED0F-5544-5E773F340AF1}"/>
              </a:ext>
            </a:extLst>
          </p:cNvPr>
          <p:cNvGrpSpPr/>
          <p:nvPr/>
        </p:nvGrpSpPr>
        <p:grpSpPr>
          <a:xfrm>
            <a:off x="457200" y="940723"/>
            <a:ext cx="9331042" cy="4955203"/>
            <a:chOff x="574040" y="823662"/>
            <a:chExt cx="9331042" cy="49552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AEC870-6A23-EFF5-19C1-933C18CC5501}"/>
                </a:ext>
              </a:extLst>
            </p:cNvPr>
            <p:cNvSpPr txBox="1"/>
            <p:nvPr/>
          </p:nvSpPr>
          <p:spPr>
            <a:xfrm>
              <a:off x="574040" y="1371600"/>
              <a:ext cx="4952082" cy="4401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ko-KR" altLang="en-US" sz="2800" b="1" i="0" u="none" strike="noStrike" dirty="0">
                  <a:solidFill>
                    <a:srgbClr val="EF4444"/>
                  </a:solidFill>
                  <a:effectLst/>
                  <a:latin typeface="Urbanist"/>
                </a:rPr>
                <a:t>기존의 문제점</a:t>
              </a:r>
              <a:endParaRPr lang="ko-KR" altLang="en-US" b="0" dirty="0">
                <a:effectLst/>
              </a:endParaRPr>
            </a:p>
            <a:p>
              <a:pPr>
                <a:buNone/>
              </a:pPr>
              <a:br>
                <a:rPr lang="ko-KR" altLang="en-US" b="0" dirty="0">
                  <a:effectLst/>
                </a:rPr>
              </a:br>
              <a:endParaRPr lang="ko-KR" altLang="en-US" b="0" dirty="0">
                <a:effectLst/>
              </a:endParaRPr>
            </a:p>
            <a:p>
              <a:pPr rtl="0">
                <a:buNone/>
              </a:pPr>
              <a:r>
                <a:rPr lang="en-US" altLang="ko-KR" sz="1800" b="0" i="0" u="none" strike="noStrike" dirty="0">
                  <a:effectLst/>
                  <a:latin typeface="Urbanist"/>
                </a:rPr>
                <a:t>• </a:t>
              </a:r>
              <a:r>
                <a:rPr lang="ko-KR" altLang="en-US" sz="1800" b="0" i="0" u="none" strike="noStrike" dirty="0">
                  <a:effectLst/>
                  <a:latin typeface="Urbanist"/>
                </a:rPr>
                <a:t>특정 기구의 쏠림 현상 및 데이터 부재</a:t>
              </a:r>
              <a:endParaRPr lang="ko-KR" altLang="en-US" b="0" dirty="0">
                <a:effectLst/>
              </a:endParaRPr>
            </a:p>
            <a:p>
              <a:pPr>
                <a:buNone/>
              </a:pPr>
              <a:br>
                <a:rPr lang="ko-KR" altLang="en-US" b="0" dirty="0">
                  <a:effectLst/>
                </a:rPr>
              </a:br>
              <a:endParaRPr lang="ko-KR" altLang="en-US" b="0" dirty="0">
                <a:effectLst/>
              </a:endParaRPr>
            </a:p>
            <a:p>
              <a:pPr rtl="0">
                <a:buNone/>
              </a:pPr>
              <a:r>
                <a:rPr lang="en-US" altLang="ko-KR" sz="1800" b="0" i="0" u="none" strike="noStrike" dirty="0">
                  <a:effectLst/>
                  <a:latin typeface="Urbanist"/>
                </a:rPr>
                <a:t>• </a:t>
              </a:r>
              <a:r>
                <a:rPr lang="ko-KR" altLang="en-US" sz="1800" b="0" i="0" u="none" strike="noStrike" dirty="0">
                  <a:effectLst/>
                  <a:latin typeface="Urbanist"/>
                </a:rPr>
                <a:t>감</a:t>
              </a:r>
              <a:r>
                <a:rPr lang="en-US" altLang="ko-KR" sz="1800" b="0" i="0" u="none" strike="noStrike" dirty="0">
                  <a:effectLst/>
                  <a:latin typeface="Urbanist"/>
                </a:rPr>
                <a:t>(</a:t>
              </a:r>
              <a:r>
                <a:rPr lang="en-US" sz="1800" b="0" i="0" u="none" strike="noStrike" dirty="0">
                  <a:effectLst/>
                  <a:latin typeface="Urbanist"/>
                </a:rPr>
                <a:t>Intuition)</a:t>
              </a:r>
              <a:r>
                <a:rPr lang="ko-KR" altLang="en-US" sz="1800" b="0" i="0" u="none" strike="noStrike" dirty="0" err="1">
                  <a:effectLst/>
                  <a:latin typeface="Urbanist"/>
                </a:rPr>
                <a:t>에</a:t>
              </a:r>
              <a:r>
                <a:rPr lang="ko-KR" altLang="en-US" sz="1800" b="0" i="0" u="none" strike="noStrike" dirty="0">
                  <a:effectLst/>
                  <a:latin typeface="Urbanist"/>
                </a:rPr>
                <a:t> 의존한 비효율적 운영</a:t>
              </a:r>
              <a:endParaRPr lang="ko-KR" altLang="en-US" b="0" dirty="0">
                <a:effectLst/>
              </a:endParaRPr>
            </a:p>
            <a:p>
              <a:pPr>
                <a:buNone/>
              </a:pPr>
              <a:br>
                <a:rPr lang="ko-KR" altLang="en-US" b="0" dirty="0">
                  <a:effectLst/>
                </a:rPr>
              </a:br>
              <a:endParaRPr lang="ko-KR" altLang="en-US" b="0" dirty="0">
                <a:effectLst/>
              </a:endParaRPr>
            </a:p>
            <a:p>
              <a:pPr rtl="0">
                <a:buNone/>
              </a:pPr>
              <a:r>
                <a:rPr lang="en-US" altLang="ko-KR" sz="1800" b="0" i="0" u="none" strike="noStrike" dirty="0">
                  <a:effectLst/>
                  <a:latin typeface="Urbanist"/>
                </a:rPr>
                <a:t>• </a:t>
              </a:r>
              <a:r>
                <a:rPr lang="ko-KR" altLang="en-US" sz="1800" b="0" i="0" u="none" strike="noStrike" dirty="0">
                  <a:effectLst/>
                  <a:latin typeface="Urbanist"/>
                </a:rPr>
                <a:t>이용자의 대기 시간 예측 불가능</a:t>
              </a:r>
              <a:endParaRPr lang="ko-KR" altLang="en-US" b="0" dirty="0">
                <a:effectLst/>
              </a:endParaRPr>
            </a:p>
            <a:p>
              <a:pPr>
                <a:buNone/>
              </a:pPr>
              <a:br>
                <a:rPr lang="ko-KR" altLang="en-US" b="0" dirty="0">
                  <a:effectLst/>
                </a:rPr>
              </a:br>
              <a:endParaRPr lang="ko-KR" altLang="en-US" b="0" dirty="0">
                <a:effectLst/>
              </a:endParaRPr>
            </a:p>
            <a:p>
              <a:pPr rtl="0">
                <a:buNone/>
              </a:pPr>
              <a:r>
                <a:rPr lang="en-US" altLang="ko-KR" sz="1800" b="0" i="0" u="none" strike="noStrike" dirty="0">
                  <a:effectLst/>
                  <a:latin typeface="Urbanist"/>
                </a:rPr>
                <a:t>• </a:t>
              </a:r>
              <a:r>
                <a:rPr lang="ko-KR" altLang="en-US" sz="1800" b="0" i="0" u="none" strike="noStrike" dirty="0">
                  <a:effectLst/>
                  <a:latin typeface="Urbanist"/>
                </a:rPr>
                <a:t>직원의 수동 관리로 인한 인건비 부담</a:t>
              </a:r>
              <a:endParaRPr lang="ko-KR" altLang="en-US" b="0" dirty="0">
                <a:effectLst/>
              </a:endParaRPr>
            </a:p>
            <a:p>
              <a:pPr>
                <a:buNone/>
              </a:pPr>
              <a:br>
                <a:rPr lang="ko-KR" altLang="en-US" dirty="0"/>
              </a:br>
              <a:endParaRPr lang="en-K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CF12C-04A7-05C2-D1FD-7A0D960B51B2}"/>
                </a:ext>
              </a:extLst>
            </p:cNvPr>
            <p:cNvSpPr txBox="1"/>
            <p:nvPr/>
          </p:nvSpPr>
          <p:spPr>
            <a:xfrm>
              <a:off x="4953000" y="823662"/>
              <a:ext cx="4952082" cy="49552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br>
                <a:rPr lang="ko-KR" altLang="en-US" b="0" dirty="0">
                  <a:effectLst/>
                </a:rPr>
              </a:br>
              <a:endParaRPr lang="ko-KR" altLang="en-US" b="0" dirty="0">
                <a:effectLst/>
              </a:endParaRPr>
            </a:p>
            <a:p>
              <a:pPr rtl="0">
                <a:buNone/>
              </a:pPr>
              <a:r>
                <a:rPr lang="ko-KR" altLang="en-US" sz="2800" b="1" i="0" u="none" strike="noStrike" dirty="0">
                  <a:solidFill>
                    <a:srgbClr val="00B050"/>
                  </a:solidFill>
                  <a:effectLst/>
                  <a:latin typeface="Urbanist"/>
                </a:rPr>
                <a:t>솔루션의 가치</a:t>
              </a:r>
              <a:endParaRPr lang="ko-KR" altLang="en-US" b="0" dirty="0">
                <a:solidFill>
                  <a:srgbClr val="00B050"/>
                </a:solidFill>
                <a:effectLst/>
              </a:endParaRPr>
            </a:p>
            <a:p>
              <a:pPr>
                <a:buNone/>
              </a:pPr>
              <a:br>
                <a:rPr lang="ko-KR" altLang="en-US" b="0" dirty="0">
                  <a:effectLst/>
                </a:rPr>
              </a:br>
              <a:endParaRPr lang="ko-KR" altLang="en-US" b="0" dirty="0">
                <a:effectLst/>
              </a:endParaRPr>
            </a:p>
            <a:p>
              <a:pPr rtl="0">
                <a:buNone/>
              </a:pPr>
              <a:r>
                <a:rPr lang="en-US" altLang="ko-KR" sz="1800" b="0" i="0" u="none" strike="noStrike" dirty="0">
                  <a:effectLst/>
                  <a:latin typeface="Urbanist"/>
                </a:rPr>
                <a:t>• </a:t>
              </a:r>
              <a:r>
                <a:rPr lang="ko-KR" altLang="en-US" sz="1800" b="1" i="0" u="none" strike="noStrike" dirty="0">
                  <a:effectLst/>
                  <a:latin typeface="Urbanist"/>
                </a:rPr>
                <a:t>데이터 기반</a:t>
              </a:r>
              <a:r>
                <a:rPr lang="en-US" altLang="ko-KR" sz="1800" b="1" i="0" u="none" strike="noStrike" dirty="0">
                  <a:effectLst/>
                  <a:latin typeface="Urbanist"/>
                </a:rPr>
                <a:t>:</a:t>
              </a:r>
              <a:r>
                <a:rPr lang="ko-KR" altLang="en-US" sz="1800" b="0" i="0" u="none" strike="noStrike" dirty="0">
                  <a:effectLst/>
                  <a:latin typeface="Urbanist"/>
                </a:rPr>
                <a:t> 정확한 사용량 통계 확보</a:t>
              </a:r>
              <a:endParaRPr lang="ko-KR" altLang="en-US" b="0" dirty="0">
                <a:effectLst/>
              </a:endParaRPr>
            </a:p>
            <a:p>
              <a:pPr>
                <a:buNone/>
              </a:pPr>
              <a:br>
                <a:rPr lang="ko-KR" altLang="en-US" b="0" dirty="0">
                  <a:effectLst/>
                </a:rPr>
              </a:br>
              <a:endParaRPr lang="ko-KR" altLang="en-US" b="0" dirty="0">
                <a:effectLst/>
              </a:endParaRPr>
            </a:p>
            <a:p>
              <a:pPr rtl="0">
                <a:buNone/>
              </a:pPr>
              <a:r>
                <a:rPr lang="en-US" altLang="ko-KR" sz="1800" b="0" i="0" u="none" strike="noStrike" dirty="0">
                  <a:effectLst/>
                  <a:latin typeface="Urbanist"/>
                </a:rPr>
                <a:t>• </a:t>
              </a:r>
              <a:r>
                <a:rPr lang="ko-KR" altLang="en-US" sz="1800" b="1" i="0" u="none" strike="noStrike" dirty="0">
                  <a:effectLst/>
                  <a:latin typeface="Urbanist"/>
                </a:rPr>
                <a:t>무인 자동화</a:t>
              </a:r>
              <a:r>
                <a:rPr lang="en-US" altLang="ko-KR" sz="1800" b="1" i="0" u="none" strike="noStrike" dirty="0">
                  <a:effectLst/>
                  <a:latin typeface="Urbanist"/>
                </a:rPr>
                <a:t>:</a:t>
              </a:r>
              <a:r>
                <a:rPr lang="ko-KR" altLang="en-US" sz="1800" b="0" i="0" u="none" strike="noStrike" dirty="0">
                  <a:effectLst/>
                  <a:latin typeface="Urbanist"/>
                </a:rPr>
                <a:t> 센서 부착 없이 영상만으로 감지</a:t>
              </a:r>
              <a:endParaRPr lang="ko-KR" altLang="en-US" b="0" dirty="0">
                <a:effectLst/>
              </a:endParaRPr>
            </a:p>
            <a:p>
              <a:pPr>
                <a:buNone/>
              </a:pPr>
              <a:br>
                <a:rPr lang="ko-KR" altLang="en-US" b="0" dirty="0">
                  <a:effectLst/>
                </a:rPr>
              </a:br>
              <a:endParaRPr lang="ko-KR" altLang="en-US" b="0" dirty="0">
                <a:effectLst/>
              </a:endParaRPr>
            </a:p>
            <a:p>
              <a:pPr rtl="0">
                <a:buNone/>
              </a:pPr>
              <a:r>
                <a:rPr lang="en-US" altLang="ko-KR" sz="1800" b="0" i="0" u="none" strike="noStrike" dirty="0">
                  <a:effectLst/>
                  <a:latin typeface="Urbanist"/>
                </a:rPr>
                <a:t>• </a:t>
              </a:r>
              <a:r>
                <a:rPr lang="ko-KR" altLang="en-US" sz="1800" b="1" i="0" u="none" strike="noStrike" dirty="0">
                  <a:effectLst/>
                  <a:latin typeface="Urbanist"/>
                </a:rPr>
                <a:t>사용자 편의</a:t>
              </a:r>
              <a:r>
                <a:rPr lang="en-US" altLang="ko-KR" sz="1800" b="1" i="0" u="none" strike="noStrike" dirty="0">
                  <a:effectLst/>
                  <a:latin typeface="Urbanist"/>
                </a:rPr>
                <a:t>:</a:t>
              </a:r>
              <a:r>
                <a:rPr lang="ko-KR" altLang="en-US" sz="1800" b="0" i="0" u="none" strike="noStrike" dirty="0">
                  <a:effectLst/>
                  <a:latin typeface="Urbanist"/>
                </a:rPr>
                <a:t> 앱으로 언제든 빈 자리 확인</a:t>
              </a:r>
              <a:endParaRPr lang="ko-KR" altLang="en-US" b="0" dirty="0">
                <a:effectLst/>
              </a:endParaRPr>
            </a:p>
            <a:p>
              <a:pPr>
                <a:buNone/>
              </a:pPr>
              <a:br>
                <a:rPr lang="ko-KR" altLang="en-US" b="0" dirty="0">
                  <a:effectLst/>
                </a:rPr>
              </a:br>
              <a:endParaRPr lang="ko-KR" altLang="en-US" b="0" dirty="0">
                <a:effectLst/>
              </a:endParaRPr>
            </a:p>
            <a:p>
              <a:pPr rtl="0">
                <a:buNone/>
              </a:pPr>
              <a:r>
                <a:rPr lang="en-US" altLang="ko-KR" sz="1800" b="0" i="0" u="none" strike="noStrike" dirty="0">
                  <a:effectLst/>
                  <a:latin typeface="Urbanist"/>
                </a:rPr>
                <a:t>• </a:t>
              </a:r>
              <a:r>
                <a:rPr lang="ko-KR" altLang="en-US" sz="1800" b="1" i="0" u="none" strike="noStrike" dirty="0">
                  <a:effectLst/>
                  <a:latin typeface="Urbanist"/>
                </a:rPr>
                <a:t>효율적 관리</a:t>
              </a:r>
              <a:r>
                <a:rPr lang="en-US" altLang="ko-KR" sz="1800" b="1" i="0" u="none" strike="noStrike" dirty="0">
                  <a:effectLst/>
                  <a:latin typeface="Urbanist"/>
                </a:rPr>
                <a:t>:</a:t>
              </a:r>
              <a:r>
                <a:rPr lang="ko-KR" altLang="en-US" sz="1800" b="0" i="0" u="none" strike="noStrike" dirty="0">
                  <a:effectLst/>
                  <a:latin typeface="Urbanist"/>
                </a:rPr>
                <a:t> 통계 기반의 기구 재배치</a:t>
              </a:r>
              <a:endParaRPr lang="ko-KR" altLang="en-US" b="0" dirty="0">
                <a:effectLst/>
              </a:endParaRPr>
            </a:p>
            <a:p>
              <a:pPr>
                <a:buNone/>
              </a:pPr>
              <a:br>
                <a:rPr lang="ko-KR" altLang="en-US" dirty="0"/>
              </a:br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66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82928"/>
              </p:ext>
            </p:extLst>
          </p:nvPr>
        </p:nvGraphicFramePr>
        <p:xfrm>
          <a:off x="457200" y="926271"/>
          <a:ext cx="8991600" cy="5886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0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yolov5/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detect.py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detect.py</a:t>
                      </a:r>
                      <a:br>
                        <a:rPr lang="en-US" sz="1000" dirty="0"/>
                      </a:b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환경변수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YAML </a:t>
                      </a:r>
                      <a:r>
                        <a:rPr lang="ko-KR" altLang="en-US" sz="1000" dirty="0"/>
                        <a:t>설정 지원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yolov5/config/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gym_detection.yaml</a:t>
                      </a:r>
                      <a:br>
                        <a:rPr lang="en-US" sz="1000" dirty="0"/>
                      </a:b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yolov5/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br>
                        <a:rPr lang="en-US" sz="1000" dirty="0"/>
                      </a:b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ApiUser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(Post, 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GymMachine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MachineEvent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sz="1000" dirty="0"/>
                      </a:b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br>
                        <a:rPr lang="en-US" sz="1000" dirty="0"/>
                      </a:b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serializers.py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br>
                        <a:rPr lang="en-US" sz="1000" dirty="0"/>
                      </a:b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machine_events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serializers.py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MachineEventListSerializer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통계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날짜 필터링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이벤트 타입 필터링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GymServer</a:t>
                      </a:r>
                      <a:r>
                        <a:rPr lang="en-US" altLang="ko-KR" sz="1000" dirty="0"/>
                        <a:t>/blog/</a:t>
                      </a:r>
                      <a:r>
                        <a:rPr lang="en-US" altLang="ko-KR" sz="1000" dirty="0" err="1"/>
                        <a:t>views.py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2.6.</a:t>
                      </a:r>
                      <a:r>
                        <a:rPr lang="ko-KR" altLang="en-US" sz="1000" dirty="0"/>
                        <a:t> 운동기구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사용자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admin.py</a:t>
                      </a:r>
                      <a:br>
                        <a:rPr lang="en-US" sz="1000" dirty="0"/>
                      </a:b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GymServer</a:t>
                      </a:r>
                      <a:r>
                        <a:rPr 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/blog/</a:t>
                      </a:r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73782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EventListActivity.java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GymApiService.java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34" charset="-127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MachineListActivity.java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  <a:r>
                        <a:rPr lang="en-US" altLang="ko-KR" sz="1000" dirty="0"/>
                        <a:t> (</a:t>
                      </a:r>
                      <a:r>
                        <a:rPr lang="ko-KR" altLang="en-US" sz="1000" dirty="0"/>
                        <a:t>사용 통계 차트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날짜 필터링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0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StatsActivity.java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40038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사람 객체 인식을 위해 사용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850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80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가지 객체 검출 가능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사람이 인식되었을 때 지속적으로 보일 때 동일 객체로 인식함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데모 영상 증빙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Gulim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369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검출한 이미지를 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event </a:t>
            </a:r>
            <a:r>
              <a:rPr lang="en-US" altLang="ko-KR" sz="1200" i="1" kern="0" spc="-5" dirty="0" err="1">
                <a:solidFill>
                  <a:srgbClr val="FF0000"/>
                </a:solidFill>
                <a:latin typeface="+mn-ea"/>
                <a:cs typeface="Malgun Gothic"/>
              </a:rPr>
              <a:t>api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 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로 게시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06C6A-025D-4ABA-E3EE-3395B8B7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984" y="4654266"/>
            <a:ext cx="3886200" cy="2164987"/>
          </a:xfrm>
          <a:prstGeom prst="rect">
            <a:avLst/>
          </a:prstGeom>
        </p:spPr>
      </p:pic>
      <p:pic>
        <p:nvPicPr>
          <p:cNvPr id="1026" name="Picture 2" descr="Event Capture">
            <a:extLst>
              <a:ext uri="{FF2B5EF4-FFF2-40B4-BE49-F238E27FC236}">
                <a16:creationId xmlns:a16="http://schemas.microsoft.com/office/drawing/2014/main" id="{029799BD-C0F8-05D2-5358-379021EA4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35524"/>
            <a:ext cx="26416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vent Capture">
            <a:extLst>
              <a:ext uri="{FF2B5EF4-FFF2-40B4-BE49-F238E27FC236}">
                <a16:creationId xmlns:a16="http://schemas.microsoft.com/office/drawing/2014/main" id="{DD073D37-1805-9572-BBED-2AB4735EE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88371"/>
            <a:ext cx="26416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6960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운영자 확인을 위한 보안키 이용한 로그인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58504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운동 기구에 따른 이벤트 및 이미지 캡쳐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,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 확인 가능</a:t>
            </a:r>
            <a:endParaRPr lang="en-US" altLang="ko-KR" sz="12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>
              <a:lnSpc>
                <a:spcPct val="100000"/>
              </a:lnSpc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dirty="0">
              <a:latin typeface="+mn-ea"/>
              <a:cs typeface="Gulim"/>
            </a:endParaRPr>
          </a:p>
          <a:p>
            <a:pPr marL="233680" indent="-287655"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369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Restful API 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제공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5850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Event 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및 이미지 획득을 위한 </a:t>
            </a:r>
            <a:r>
              <a:rPr lang="en-US" altLang="ko-KR" sz="1200" i="1" kern="0" spc="-5" dirty="0" err="1">
                <a:solidFill>
                  <a:srgbClr val="FF0000"/>
                </a:solidFill>
                <a:latin typeface="+mn-ea"/>
                <a:cs typeface="Malgun Gothic"/>
              </a:rPr>
              <a:t>api</a:t>
            </a:r>
            <a:endParaRPr lang="en-US" altLang="ko-KR" sz="12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403225" lvl="1" latinLnBrk="0">
              <a:spcBef>
                <a:spcPts val="1440"/>
              </a:spcBef>
              <a:tabLst>
                <a:tab pos="690880" algn="l"/>
                <a:tab pos="691515" algn="l"/>
              </a:tabLst>
            </a:pP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(</a:t>
            </a:r>
            <a:r>
              <a:rPr lang="ko-KR" altLang="en-US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기능 동작 캡처 화면 제시</a:t>
            </a:r>
            <a:r>
              <a:rPr lang="en-US" altLang="ko-KR" sz="1200" i="1" kern="0" spc="-5" dirty="0">
                <a:solidFill>
                  <a:srgbClr val="FF0000"/>
                </a:solidFill>
                <a:latin typeface="+mn-ea"/>
                <a:cs typeface="Malgun Gothic"/>
              </a:rPr>
              <a:t>)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  <a:cs typeface="Gulim"/>
            </a:endParaRPr>
          </a:p>
          <a:p>
            <a:pPr marL="233680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C5313-B25E-4AE6-7A37-02EC2450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3" y="1824929"/>
            <a:ext cx="4023144" cy="1988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8BACE-A66A-DD4D-00BF-36E4DE47B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82356"/>
            <a:ext cx="3291733" cy="2065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3E4238-51D4-26C2-7623-3F71A8B1B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966004"/>
            <a:ext cx="3810000" cy="1843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805368-03E1-92AC-6D3B-36B5A6724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855168"/>
            <a:ext cx="3886200" cy="198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4813</TotalTime>
  <Words>2384</Words>
  <Application>Microsoft Macintosh PowerPoint</Application>
  <PresentationFormat>A4 Paper (210x297 mm)</PresentationFormat>
  <Paragraphs>384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Malgun Gothic</vt:lpstr>
      <vt:lpstr>Urbanist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  된 사항 적용)</vt:lpstr>
      <vt:lpstr>목적</vt:lpstr>
      <vt:lpstr>필요성</vt:lpstr>
      <vt:lpstr>기능 - 조건대비표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사용자 시나리오(Ui 구성)</vt:lpstr>
      <vt:lpstr>사용자 시나리오(Ui 구성)</vt:lpstr>
      <vt:lpstr>사용자 시나리오(Ui 구성)</vt:lpstr>
      <vt:lpstr>사용자 시나리오(Ui 구성)</vt:lpstr>
      <vt:lpstr>사용자 시나리오(Ui 구성)</vt:lpstr>
      <vt:lpstr>사용자 시나리오(Ui 구성)</vt:lpstr>
      <vt:lpstr>사용자 시나리오(Ui 구성)</vt:lpstr>
      <vt:lpstr>사용자 시나리오(Ui 구성)</vt:lpstr>
      <vt:lpstr>사용자 시나리오(Ui 구성)</vt:lpstr>
      <vt:lpstr>Server System 역할</vt:lpstr>
      <vt:lpstr>클라이언트</vt:lpstr>
      <vt:lpstr>Edge System 역할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Dong Kyu Kang</cp:lastModifiedBy>
  <cp:revision>62</cp:revision>
  <dcterms:created xsi:type="dcterms:W3CDTF">2020-06-08T19:34:44Z</dcterms:created>
  <dcterms:modified xsi:type="dcterms:W3CDTF">2025-12-19T15:20:46Z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